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6858000" cx="9144000"/>
  <p:notesSz cx="6858000" cy="9144000"/>
  <p:embeddedFontLst>
    <p:embeddedFont>
      <p:font typeface="PT Sans Narrow"/>
      <p:regular r:id="rId66"/>
      <p:bold r:id="rId67"/>
    </p:embeddedFon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8.xml"/><Relationship Id="rId67" Type="http://schemas.openxmlformats.org/officeDocument/2006/relationships/font" Target="fonts/PTSansNarrow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9d50bd8c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9d50bd8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91b8d63a0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91b8d63a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9d50bd8cc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9d50bd8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Mastering the game of Go with deep neural networks and tree search (DeepMind, January 2016)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9d50bd8cc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9d50bd8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Mastering the game of Go without human knowledge (DeepMind, October 2017)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a49cd8fbd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a49cd8f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Mastering Atari, Go, Chess and Shogi by Planning with a Learned Model (DeepMind, Nov 2019)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不再有 perfect simulator。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d50bd8cc_0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d50bd8c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 Zero </a:t>
            </a:r>
            <a:r>
              <a:rPr lang="en"/>
              <a:t>整個 network 就像是 MuZero 的</a:t>
            </a:r>
            <a:r>
              <a:rPr lang="en"/>
              <a:t> prediction network。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initial hidden state s0 is obtained by passing the past observations (e.g. the Go board or Atari screen) into a representation function h.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91089467b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9108946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MuZero trains its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trajectory is sampled from the replay buffer.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initial step, the representation function h receives as input the past observations o1, ..., ot from the selected trajectory.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is subsequently unrolled recurrently for K steps.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each step k, the dynamics function g receives as input the hidden state sk−1 from the previous step and the real action at+k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parameters of the representation, dynamics and prediction functions are jointly trained, end-to-end by backpropagation-through-time, to predict three quantities: the policy pk ≈ πt+k , value function v k ≈ zt+k , and reward rt+k ≈ ut+k , where zt+k is a sample return: either the final reward (board games) or n-step return (Atari).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92274be8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92274be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to Control: Learning Behaviors by Latent Imagination (ICLR 2020, Google Brain + DeepMind + University of Toronto)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不需要 tree search。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present Dreamer, a reinforcement learning agent that solves long-horizon tasks from images purely by latent imagination.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efficiently learn behaviors by propagating analytic gradients of learned state values back through trajectories imagined in the compact state space of a learned world model.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d50bd8cc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9d50bd8c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和 state 是</a:t>
            </a:r>
            <a:r>
              <a:rPr lang="en"/>
              <a:t>分開的。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沒有 planning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89365365c_0_4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89365365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a49cd8fbd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a49cd8f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90e30709b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90e30709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Rubik's Cube with a Robot Hand (OpenAI, October 2019)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90e30709b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90e3070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90e30709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90e3070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90e30709b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90e30709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90e30709b_0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90e30709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90e30709b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90e3070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0e30709b_0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90e30709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90e30709b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90e30709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90e30709b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90e30709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90e30709b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90e30709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9d50bd8cc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9d50bd8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89365365c_0_4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89365365c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90b70ba83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90b70ba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90b70ba83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90b70ba8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RL^2: Fast Reinforcement Learning via Slow Reinforcement Learning (UCB + OpenAI, ICLR 2017)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to Reinforcement Learn (DeepMind, Nov 2016)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學習新的 task 時，清空 agent 的 memory，agent 依舊可以快速 adapt 至新的 task 上。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90b70ba83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90b70ba8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Model-Agnostic Meta-Learning for Fast Adaptation of Deep Networks (UCB, ICML 2017)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90b70ba83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90b70ba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Meta-Gradient Reinforcement Learning (DeepMind, May 2018)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meta-parameters η are </a:t>
            </a:r>
            <a:r>
              <a:rPr b="1" lang="en"/>
              <a:t>adjusted online</a:t>
            </a:r>
            <a:r>
              <a:rPr lang="en"/>
              <a:t> during the agent’s interaction with the environment, allowing the return to both adapt to the specific problem, and also to dynamically adapt over time to the changing context of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derive a practical gradient-based meta-learning algorithm and show that this can significantly improve performance on large-scale deep reinforcement learning applications. (SOTA performance on Atari 2600)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Starting with parameter θ, the policy πθ is updated on the first batch of samples τ, resulting in θ′.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Then we continue running the policy πθ′ to collect a new set of experiences τ′, just following τ consecutively in time. The </a:t>
            </a:r>
            <a:r>
              <a:rPr b="1" lang="en"/>
              <a:t>performance is measured</a:t>
            </a:r>
            <a:r>
              <a:rPr lang="en"/>
              <a:t> as J(τ′,θ′,η¯) with a fixed meta-parameter η¯.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The </a:t>
            </a:r>
            <a:r>
              <a:rPr b="1" lang="en"/>
              <a:t>gradient of meta-objective</a:t>
            </a:r>
            <a:r>
              <a:rPr lang="en"/>
              <a:t> J(τ′,θ′,η¯) w.r.t. η is used to update 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meta-gradient 是算在 meta-objective 上，而 meta-objective 就像是在算 advantage，透過估算一個 state-value 作為 baseline 來當作 meta-objective 更新 meta-parameters。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90b70ba83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90b70ba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Evolved Policy Gradients (OpenAI + UCB + MIT, Feb 2018)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aim in this paper is to devise agents that have a prior notion of what constitutes making progress on a novel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Rather than encoding this knowledge explicitly through a learned behavioral policy, we encode it implicitly through a learned loss function.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 goal is agents that can use this loss function to learn quickly on a novel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This loss function consists of temporal convolutions over the agent’s recent history.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loss could have several other positive effects.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by examining the agent’s history, the loss could incentivize desirable extended behaviors, such as exploration.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Further, the loss could perform a form of system identification, inferring environment parameters and adapting how it guides the agent as a function of these parameters (e.g., by adjusting the effective learning rate of the agent).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90b70ba83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90b70ba8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Meta-Reinforcement Learning of Structured Exploration Strategies (UCB, Feb 2018)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89365365c_0_46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89365365c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92274be84_1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92274be8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a49cd8fbd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a49cd8f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Asymmetry in KL-Regularized RL (DeepMind, May 2019)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these experiments, we consider two streams of information which are fed to our agents: task specific information (task) and proprioception (proprio), corresponding to walker (body) specific observations (joint angles etc.).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91b8d63a0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91b8d63a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92274be84_1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92274be8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approach is to perform alternating gradient ascent in π 0 and 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 with respect to π0 amounts to supervised learning with π as the data distribution (distilling π into π 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π given π requires solving a regularized expected reward problem which can be achieved with a variety of algorithms.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91b8d63a0_0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91b8d63a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Probabilistic Motor Primitives for Humanoid Control (DeepMind, ICLR 2019)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92274be84_1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92274be8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achieve this goal by training an autoregressive latent variable model of the state-conditional action sequence which, at training time, is conditioned on short look-ahead snippets of the nominal/reference trajectory.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architecture has the general structure of an inverse model, which produces actions based on the current state and a target.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92274be84_1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92274be8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89365365c_0_4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89365365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2274be84_1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2274be8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91b8d63a0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91b8d63a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Survey and Critique of Multiagent Deep Reinforcement Learning (Borealis AI, Oct 2018)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92274be84_1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92274be84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Actor-Critic for Mixed Cooperative-Competitive Environments (OpenAI + McGill + UCB, June 2017)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argued in the previous section that naïve policy gradient methods perform poorly in simple multi-agent settings.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92274be84_1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92274be8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propose a simple extension of actor-critic policy gradient methods where the critic is augmented with extra information about the policies of other agents.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92274be84_1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92274be8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Emergent Tool Use From Multi-Agent Autocurricula (OpenAI, Sep 2019)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8f9db672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8f9db67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rlpyt </a:t>
            </a:r>
            <a:r>
              <a:rPr lang="en"/>
              <a:t>是 BAIR 開發的套件。它的 white paper 名字是 rlpyt: A Research Code Base for Deep Reinforcement Learning in PyTorch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92274be84_1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92274be8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92274be84_1_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92274be8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92274be84_1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92274be84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Influence as Intrinsic Motivation for Multi-Agent Deep Reinforcement Learning (DeepMind + MIT + Princeton, Oct 2018)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92274be84_1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92274be8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often ﬁnd ourselves asking counterfactual questions of the form, “How would she have acted if I had done something else in that situation?”, which we answer using our internal model of others.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92274be84_1_1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92274be84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囚徒困境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92274be84_1_1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92274be84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利用上帝視角算出 influence reward（因為可以知道其他 agent 會採取什麼行動），也就是 centralized training。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在得知 agent k 的 action 以後，如果 agent j 因此改變了自己的 action，則 agent k 便知道這個 action 很有影響力，也因此得到較多 reward。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92274be84_1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92274be84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利用所有 agent 上一步的 actions 來預測所有人下一步的 actions（綠色部分）。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b01c17399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b01c173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a49cd8fbd_0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a49cd8f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Grandmaster level in StarCraft II using multi-agent reinforcement learning (DeepMind, August 2019)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別人的 replay buffer 是存玩過的遊戲，我的 replay buffer 是 replay ”player” buffer。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a49cd8fbd_0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8a49cd8fb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89365365c_0_4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89365365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可以被 model 的環境用 model-based 解會更好、且更有效率（model-based RL）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但 model-based 有點麻煩，有時候 model-free 也可以解決很困難的問題（large-scale projects）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但 large-scale 實在太難 train 了，所以 meta RL 可以更有效率的學習新的 task（meta RL）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我們也能運用預先 distill 好的知識作為 prior distribution 來進行快速學習（Priors）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如果 single agent 還不夠難，還有更難的 multi-agent RL（multi-agent RL）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92274be84_1_1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92274be84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89365365c_0_4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89365365c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90b70ba83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90b70ba8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9d50bd8cc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9d50bd8c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❖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➢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◆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➢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◆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nt00QzKuNVY" TargetMode="External"/><Relationship Id="rId4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DKe8FumoD4E" TargetMode="External"/><Relationship Id="rId4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QyJGXc9WeNo" TargetMode="External"/><Relationship Id="rId4" Type="http://schemas.openxmlformats.org/officeDocument/2006/relationships/image" Target="../media/image22.jpg"/><Relationship Id="rId10" Type="http://schemas.openxmlformats.org/officeDocument/2006/relationships/image" Target="../media/image21.jpg"/><Relationship Id="rId9" Type="http://schemas.openxmlformats.org/officeDocument/2006/relationships/hyperlink" Target="http://www.youtube.com/watch?v=QyJGXc9WeNo" TargetMode="External"/><Relationship Id="rId5" Type="http://schemas.openxmlformats.org/officeDocument/2006/relationships/hyperlink" Target="http://www.youtube.com/watch?v=QyJGXc9WeNo" TargetMode="External"/><Relationship Id="rId6" Type="http://schemas.openxmlformats.org/officeDocument/2006/relationships/image" Target="../media/image20.jpg"/><Relationship Id="rId7" Type="http://schemas.openxmlformats.org/officeDocument/2006/relationships/hyperlink" Target="http://www.youtube.com/watch?v=QyJGXc9WeNo" TargetMode="External"/><Relationship Id="rId8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youtube.com/watch?v=vppFvq2quQ0" TargetMode="External"/><Relationship Id="rId4" Type="http://schemas.openxmlformats.org/officeDocument/2006/relationships/image" Target="../media/image51.jpg"/><Relationship Id="rId5" Type="http://schemas.openxmlformats.org/officeDocument/2006/relationships/hyperlink" Target="http://www.youtube.com/watch?v=vppFvq2quQ0" TargetMode="External"/><Relationship Id="rId6" Type="http://schemas.openxmlformats.org/officeDocument/2006/relationships/image" Target="../media/image52.jpg"/><Relationship Id="rId7" Type="http://schemas.openxmlformats.org/officeDocument/2006/relationships/hyperlink" Target="http://www.youtube.com/watch?v=vppFvq2quQ0" TargetMode="External"/><Relationship Id="rId8" Type="http://schemas.openxmlformats.org/officeDocument/2006/relationships/image" Target="../media/image5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youtube.com/watch?v=CaDEf-QcKwA" TargetMode="External"/><Relationship Id="rId4" Type="http://schemas.openxmlformats.org/officeDocument/2006/relationships/image" Target="../media/image5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sSltKKwCXbM" TargetMode="External"/><Relationship Id="rId4" Type="http://schemas.openxmlformats.org/officeDocument/2006/relationships/image" Target="../media/image5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youtube.com/watch?v=kopoLzvh5jY" TargetMode="External"/><Relationship Id="rId4" Type="http://schemas.openxmlformats.org/officeDocument/2006/relationships/image" Target="../media/image6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www.youtube.com/watch?v=KPLYhRBCcvk" TargetMode="External"/><Relationship Id="rId4" Type="http://schemas.openxmlformats.org/officeDocument/2006/relationships/image" Target="../media/image6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Deep </a:t>
            </a:r>
            <a:r>
              <a:rPr lang="en" sz="4800"/>
              <a:t>Reinforcement Learning</a:t>
            </a:r>
            <a:endParaRPr sz="48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50" y="3919902"/>
            <a:ext cx="4870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Trends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Cons</a:t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>
            <a:off x="311688" y="1954625"/>
            <a:ext cx="4296775" cy="4052450"/>
            <a:chOff x="311688" y="1954625"/>
            <a:chExt cx="4296775" cy="4052450"/>
          </a:xfrm>
        </p:grpSpPr>
        <p:pic>
          <p:nvPicPr>
            <p:cNvPr id="142" name="Google Shape;142;p22"/>
            <p:cNvPicPr preferRelativeResize="0"/>
            <p:nvPr/>
          </p:nvPicPr>
          <p:blipFill rotWithShape="1">
            <a:blip r:embed="rId3">
              <a:alphaModFix/>
            </a:blip>
            <a:srcRect b="3761" l="1400" r="1370" t="1738"/>
            <a:stretch/>
          </p:blipFill>
          <p:spPr>
            <a:xfrm>
              <a:off x="311688" y="1954625"/>
              <a:ext cx="4296775" cy="364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2"/>
            <p:cNvSpPr txBox="1"/>
            <p:nvPr/>
          </p:nvSpPr>
          <p:spPr>
            <a:xfrm>
              <a:off x="391725" y="5602675"/>
              <a:ext cx="41367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Open Sans"/>
                  <a:ea typeface="Open Sans"/>
                  <a:cs typeface="Open Sans"/>
                  <a:sym typeface="Open Sans"/>
                </a:rPr>
                <a:t>Model could be useful for planning</a:t>
              </a:r>
              <a:endParaRPr i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4" name="Google Shape;144;p22"/>
          <p:cNvGrpSpPr/>
          <p:nvPr/>
        </p:nvGrpSpPr>
        <p:grpSpPr>
          <a:xfrm>
            <a:off x="4854525" y="2542237"/>
            <a:ext cx="3770400" cy="2909163"/>
            <a:chOff x="4854525" y="2542237"/>
            <a:chExt cx="3770400" cy="2909163"/>
          </a:xfrm>
        </p:grpSpPr>
        <p:pic>
          <p:nvPicPr>
            <p:cNvPr id="145" name="Google Shape;14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54600" y="2542237"/>
              <a:ext cx="3770250" cy="247282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2220000" dist="57150">
                <a:srgbClr val="000000">
                  <a:alpha val="50000"/>
                </a:srgbClr>
              </a:outerShdw>
            </a:effectLst>
          </p:spPr>
        </p:pic>
        <p:sp>
          <p:nvSpPr>
            <p:cNvPr id="146" name="Google Shape;146;p22"/>
            <p:cNvSpPr txBox="1"/>
            <p:nvPr/>
          </p:nvSpPr>
          <p:spPr>
            <a:xfrm>
              <a:off x="4854525" y="5047000"/>
              <a:ext cx="37704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Open Sans"/>
                  <a:ea typeface="Open Sans"/>
                  <a:cs typeface="Open Sans"/>
                  <a:sym typeface="Open Sans"/>
                </a:rPr>
                <a:t>M</a:t>
              </a:r>
              <a:r>
                <a:rPr i="1" lang="en">
                  <a:latin typeface="Open Sans"/>
                  <a:ea typeface="Open Sans"/>
                  <a:cs typeface="Open Sans"/>
                  <a:sym typeface="Open Sans"/>
                </a:rPr>
                <a:t>odel may not represent the real world</a:t>
              </a:r>
              <a:endParaRPr i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Evolution of AlphaGo to MuZero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812" y="2101050"/>
            <a:ext cx="3358374" cy="33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758250" y="5628325"/>
            <a:ext cx="77763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AlphaGo ⟶ AlphaGo Zero ⟶ AlphaZero ⟶ MuZero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Pre-train the </a:t>
            </a:r>
            <a:r>
              <a:rPr lang="en"/>
              <a:t>policy network</a:t>
            </a:r>
            <a:r>
              <a:rPr lang="en"/>
              <a:t> using Supervised Learning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Self-play and improve the </a:t>
            </a:r>
            <a:r>
              <a:rPr lang="en"/>
              <a:t>policy network </a:t>
            </a:r>
            <a:r>
              <a:rPr lang="en"/>
              <a:t>using Policy Gradient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the </a:t>
            </a:r>
            <a:r>
              <a:rPr lang="en"/>
              <a:t>value network</a:t>
            </a:r>
            <a:r>
              <a:rPr lang="en"/>
              <a:t> with state-result pairs (collected during Self-play)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Inferencing using MCTS: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Expand a tree node according to the policy network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 states with the help of value network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375" y="4566050"/>
            <a:ext cx="5159251" cy="19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No pre-training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Self-play (with v.s. without MCTS)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Network training (</a:t>
            </a:r>
            <a:r>
              <a:rPr lang="en"/>
              <a:t>separately v.s. jointly</a:t>
            </a:r>
            <a:r>
              <a:rPr lang="en"/>
              <a:t> trained networks)</a:t>
            </a:r>
            <a:endParaRPr/>
          </a:p>
        </p:txBody>
      </p:sp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 Zero</a:t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0" name="Google Shape;170;p25"/>
          <p:cNvGrpSpPr/>
          <p:nvPr/>
        </p:nvGrpSpPr>
        <p:grpSpPr>
          <a:xfrm>
            <a:off x="2549365" y="2389633"/>
            <a:ext cx="4045251" cy="1693146"/>
            <a:chOff x="1611475" y="2106450"/>
            <a:chExt cx="5921036" cy="2293925"/>
          </a:xfrm>
        </p:grpSpPr>
        <p:pic>
          <p:nvPicPr>
            <p:cNvPr id="171" name="Google Shape;17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11486" y="2106450"/>
              <a:ext cx="5921025" cy="229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5"/>
            <p:cNvSpPr/>
            <p:nvPr/>
          </p:nvSpPr>
          <p:spPr>
            <a:xfrm>
              <a:off x="1611475" y="2106450"/>
              <a:ext cx="461100" cy="3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487" y="4548625"/>
            <a:ext cx="3701024" cy="20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MuZero (1/3)</a:t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65388"/>
            <a:ext cx="3106425" cy="2380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538475" y="2296150"/>
            <a:ext cx="2702575" cy="2834700"/>
            <a:chOff x="538475" y="2296150"/>
            <a:chExt cx="2702575" cy="2834700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538475" y="2296150"/>
              <a:ext cx="2692200" cy="2834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6"/>
            <p:cNvCxnSpPr/>
            <p:nvPr/>
          </p:nvCxnSpPr>
          <p:spPr>
            <a:xfrm flipH="1">
              <a:off x="558750" y="2296150"/>
              <a:ext cx="2682300" cy="2834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4" name="Google Shape;184;p26"/>
          <p:cNvSpPr txBox="1"/>
          <p:nvPr/>
        </p:nvSpPr>
        <p:spPr>
          <a:xfrm>
            <a:off x="462363" y="5090150"/>
            <a:ext cx="2854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No perfect simulator anymore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525" y="1536573"/>
            <a:ext cx="4258973" cy="283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9025" y="4828174"/>
            <a:ext cx="1389450" cy="13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875" y="4904375"/>
            <a:ext cx="2062119" cy="13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MuZero (2/3)</a:t>
            </a:r>
            <a:endParaRPr/>
          </a:p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4" name="Google Shape;194;p27"/>
          <p:cNvGrpSpPr/>
          <p:nvPr/>
        </p:nvGrpSpPr>
        <p:grpSpPr>
          <a:xfrm>
            <a:off x="1844100" y="1369554"/>
            <a:ext cx="5455800" cy="5171796"/>
            <a:chOff x="1844100" y="1440654"/>
            <a:chExt cx="5455800" cy="5171796"/>
          </a:xfrm>
        </p:grpSpPr>
        <p:grpSp>
          <p:nvGrpSpPr>
            <p:cNvPr id="195" name="Google Shape;195;p27"/>
            <p:cNvGrpSpPr/>
            <p:nvPr/>
          </p:nvGrpSpPr>
          <p:grpSpPr>
            <a:xfrm>
              <a:off x="2627696" y="1440654"/>
              <a:ext cx="3888607" cy="4430189"/>
              <a:chOff x="2296100" y="1419367"/>
              <a:chExt cx="4551805" cy="5016633"/>
            </a:xfrm>
          </p:grpSpPr>
          <p:pic>
            <p:nvPicPr>
              <p:cNvPr id="196" name="Google Shape;196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96100" y="1419367"/>
                <a:ext cx="4551805" cy="50166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27"/>
              <p:cNvSpPr/>
              <p:nvPr/>
            </p:nvSpPr>
            <p:spPr>
              <a:xfrm>
                <a:off x="2296100" y="1419375"/>
                <a:ext cx="362400" cy="286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" name="Google Shape;198;p27"/>
            <p:cNvSpPr txBox="1"/>
            <p:nvPr/>
          </p:nvSpPr>
          <p:spPr>
            <a:xfrm>
              <a:off x="1844100" y="5870850"/>
              <a:ext cx="54558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Open Sans"/>
                  <a:ea typeface="Open Sans"/>
                  <a:cs typeface="Open Sans"/>
                  <a:sym typeface="Open Sans"/>
                </a:rPr>
                <a:t>MuZero are composed of 3 networks:</a:t>
              </a:r>
              <a:endParaRPr i="1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Open Sans"/>
                  <a:ea typeface="Open Sans"/>
                  <a:cs typeface="Open Sans"/>
                  <a:sym typeface="Open Sans"/>
                </a:rPr>
                <a:t>representation (h), dynamics (g), and prediction (f)</a:t>
              </a:r>
              <a:endParaRPr i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MuZero (3/3)</a:t>
            </a:r>
            <a:endParaRPr/>
          </a:p>
        </p:txBody>
      </p:sp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5" name="Google Shape;205;p28"/>
          <p:cNvGrpSpPr/>
          <p:nvPr/>
        </p:nvGrpSpPr>
        <p:grpSpPr>
          <a:xfrm>
            <a:off x="1551951" y="3879423"/>
            <a:ext cx="6040103" cy="2623977"/>
            <a:chOff x="1551951" y="1562948"/>
            <a:chExt cx="6040103" cy="2623977"/>
          </a:xfrm>
        </p:grpSpPr>
        <p:grpSp>
          <p:nvGrpSpPr>
            <p:cNvPr id="206" name="Google Shape;206;p28"/>
            <p:cNvGrpSpPr/>
            <p:nvPr/>
          </p:nvGrpSpPr>
          <p:grpSpPr>
            <a:xfrm>
              <a:off x="1551951" y="1562948"/>
              <a:ext cx="6040103" cy="2261587"/>
              <a:chOff x="1085850" y="2143917"/>
              <a:chExt cx="6972300" cy="2695575"/>
            </a:xfrm>
          </p:grpSpPr>
          <p:pic>
            <p:nvPicPr>
              <p:cNvPr id="207" name="Google Shape;207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85850" y="2143917"/>
                <a:ext cx="6972300" cy="2695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8" name="Google Shape;208;p28"/>
              <p:cNvSpPr/>
              <p:nvPr/>
            </p:nvSpPr>
            <p:spPr>
              <a:xfrm>
                <a:off x="1085850" y="2143925"/>
                <a:ext cx="370800" cy="606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" name="Google Shape;209;p28"/>
            <p:cNvSpPr txBox="1"/>
            <p:nvPr/>
          </p:nvSpPr>
          <p:spPr>
            <a:xfrm>
              <a:off x="2448900" y="3824525"/>
              <a:ext cx="42462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Open Sans"/>
                  <a:ea typeface="Open Sans"/>
                  <a:cs typeface="Open Sans"/>
                  <a:sym typeface="Open Sans"/>
                </a:rPr>
                <a:t>Training models jointly</a:t>
              </a:r>
              <a:endParaRPr i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0" name="Google Shape;210;p28"/>
          <p:cNvGrpSpPr/>
          <p:nvPr/>
        </p:nvGrpSpPr>
        <p:grpSpPr>
          <a:xfrm>
            <a:off x="1274835" y="1711704"/>
            <a:ext cx="6594334" cy="2022096"/>
            <a:chOff x="1274835" y="4557929"/>
            <a:chExt cx="6594334" cy="2022096"/>
          </a:xfrm>
        </p:grpSpPr>
        <p:grpSp>
          <p:nvGrpSpPr>
            <p:cNvPr id="211" name="Google Shape;211;p28"/>
            <p:cNvGrpSpPr/>
            <p:nvPr/>
          </p:nvGrpSpPr>
          <p:grpSpPr>
            <a:xfrm>
              <a:off x="1274835" y="4557929"/>
              <a:ext cx="6594334" cy="1659705"/>
              <a:chOff x="1081088" y="2632567"/>
              <a:chExt cx="6981825" cy="2057400"/>
            </a:xfrm>
          </p:grpSpPr>
          <p:pic>
            <p:nvPicPr>
              <p:cNvPr id="212" name="Google Shape;212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81088" y="2632567"/>
                <a:ext cx="6981825" cy="2057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" name="Google Shape;213;p28"/>
              <p:cNvSpPr/>
              <p:nvPr/>
            </p:nvSpPr>
            <p:spPr>
              <a:xfrm>
                <a:off x="1081100" y="2632575"/>
                <a:ext cx="210600" cy="202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" name="Google Shape;214;p28"/>
            <p:cNvSpPr txBox="1"/>
            <p:nvPr/>
          </p:nvSpPr>
          <p:spPr>
            <a:xfrm>
              <a:off x="2448900" y="6217625"/>
              <a:ext cx="42462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Open Sans"/>
                  <a:ea typeface="Open Sans"/>
                  <a:cs typeface="Open Sans"/>
                  <a:sym typeface="Open Sans"/>
                </a:rPr>
                <a:t>Acting in environments</a:t>
              </a:r>
              <a:endParaRPr i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to Control (1/2)</a:t>
            </a:r>
            <a:endParaRPr/>
          </a:p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025" y="405314"/>
            <a:ext cx="1930175" cy="60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Learn dynamics using representation learning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/>
              <a:t>Representation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/>
              <a:t>Transition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/>
              <a:t>Reward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Learn behavior with imagined trajectories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/>
              <a:t>Action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/>
              <a:t>Value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to Control (2/2)</a:t>
            </a:r>
            <a:endParaRPr/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46500"/>
            <a:ext cx="8520601" cy="27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Large-scale RL Projects</a:t>
            </a:r>
            <a:endParaRPr/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763" y="2068473"/>
            <a:ext cx="3894475" cy="37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Rubik's Cube with a Robot Hand</a:t>
            </a:r>
            <a:endParaRPr/>
          </a:p>
        </p:txBody>
      </p:sp>
      <p:sp>
        <p:nvSpPr>
          <p:cNvPr id="241" name="Google Shape;241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3">
            <a:alphaModFix/>
          </a:blip>
          <a:srcRect b="0" l="29062" r="0" t="0"/>
          <a:stretch/>
        </p:blipFill>
        <p:spPr>
          <a:xfrm>
            <a:off x="1066175" y="1858225"/>
            <a:ext cx="8077826" cy="37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Rubik's Cube (Traditional Way?)</a:t>
            </a:r>
            <a:endParaRPr/>
          </a:p>
        </p:txBody>
      </p: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://build-its-inprogress.blogspot.com/2018/03/the-rubiks-contraption.html&#10;&#10;http://blog.cactus.zone/" id="249" name="Google Shape;249;p33" title="0.38 Second Rubik's Cube Solv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064" y="1688025"/>
            <a:ext cx="5937875" cy="445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 (1/4) - Observation</a:t>
            </a:r>
            <a:endParaRPr/>
          </a:p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25" y="1536575"/>
            <a:ext cx="7213551" cy="48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 (2/4) - State</a:t>
            </a:r>
            <a:endParaRPr/>
          </a:p>
        </p:txBody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975" y="2218100"/>
            <a:ext cx="5754051" cy="378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 (3/4) - Action</a:t>
            </a:r>
            <a:endParaRPr/>
          </a:p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Set of actions are known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Discrete; 11 bins for each action coordinate: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3 joints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Finger tip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➢"/>
            </a:pPr>
            <a:r>
              <a:rPr lang="en"/>
              <a:t>Relative movement to current position</a:t>
            </a:r>
            <a:endParaRPr/>
          </a:p>
        </p:txBody>
      </p:sp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 (4/4) - Reward</a:t>
            </a:r>
            <a:endParaRPr/>
          </a:p>
        </p:txBody>
      </p:sp>
      <p:sp>
        <p:nvSpPr>
          <p:cNvPr id="276" name="Google Shape;276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ur robot system, Dactyl, has learned to manipulate objects with unprecedented dexterity. Learn more: https://blog.openai.com/learning-dexterity/&#10;&#10;&#10;Music: &quot;Handsome Devil&quot; by Gyom" id="277" name="Google Shape;277;p37" title="Learning Dexterity: Uncu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100" y="1625800"/>
            <a:ext cx="5959800" cy="446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8" name="Google Shape;278;p37"/>
          <p:cNvSpPr txBox="1"/>
          <p:nvPr/>
        </p:nvSpPr>
        <p:spPr>
          <a:xfrm>
            <a:off x="2259300" y="6142175"/>
            <a:ext cx="4625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Block reorientation (appeared in the previous work)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Sim2real Transfer</a:t>
            </a:r>
            <a:endParaRPr/>
          </a:p>
        </p:txBody>
      </p:sp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1790442"/>
            <a:ext cx="5676900" cy="4095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6" name="Google Shape;286;p38"/>
          <p:cNvSpPr txBox="1"/>
          <p:nvPr/>
        </p:nvSpPr>
        <p:spPr>
          <a:xfrm>
            <a:off x="2145600" y="6038600"/>
            <a:ext cx="48528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Train in simulation, transfer to the real world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Randomization</a:t>
            </a:r>
            <a:endParaRPr/>
          </a:p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324" y="1925250"/>
            <a:ext cx="5891351" cy="3770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4" name="Google Shape;294;p39"/>
          <p:cNvSpPr txBox="1"/>
          <p:nvPr/>
        </p:nvSpPr>
        <p:spPr>
          <a:xfrm>
            <a:off x="1067250" y="5796075"/>
            <a:ext cx="7009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"How do we create complex enough worlds where they can learn?"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Domain Randomization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Endlessly generate progressively more difficult environments in simulation.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Environment parameters: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friction of the robot fingers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size of the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mass of the cube, etc.</a:t>
            </a:r>
            <a:endParaRPr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463" y="4139575"/>
            <a:ext cx="5101075" cy="20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08" name="Google Shape;308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1552950" y="6293825"/>
            <a:ext cx="6038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Training on 64 NVIDIA V100 + 32 CPU cores for several months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erturbations that we apply to the real robot hand while it solves the Rubik’s Cube. All videos play at real-time.&#10;&#10;Learn more: https://openai.com/blog/solving-rubiks-cube/" id="310" name="Google Shape;310;p41" title="Solving Rubik’s Cube with a Robot Hand: Perturbatio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338" y="1464850"/>
            <a:ext cx="3037000" cy="227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turbations that we apply to the real robot hand while it solves the Rubik’s Cube. All videos play at real-time.&#10;&#10;Learn more: https://openai.com/blog/solving-rubiks-cube/" id="311" name="Google Shape;311;p41" title="Solving Rubik’s Cube with a Robot Hand: Perturbation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662" y="1464850"/>
            <a:ext cx="3037000" cy="22777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turbations that we apply to the real robot hand while it solves the Rubik’s Cube. All videos play at real-time.&#10;&#10;Learn more: https://openai.com/blog/solving-rubiks-cube/" id="312" name="Google Shape;312;p41" title="Solving Rubik’s Cube with a Robot Hand: Perturbations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9338" y="3939875"/>
            <a:ext cx="3036992" cy="227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turbations that we apply to the real robot hand while it solves the Rubik’s Cube. All videos play at real-time.&#10;&#10;Learn more: https://openai.com/blog/solving-rubiks-cube/" id="313" name="Google Shape;313;p41" title="Solving Rubik’s Cube with a Robot Hand: Perturbations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27663" y="3939875"/>
            <a:ext cx="3037000" cy="227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Problems - </a:t>
            </a:r>
            <a:r>
              <a:rPr lang="en"/>
              <a:t>Exploitation v.s.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Google Shape;82;p15"/>
          <p:cNvGrpSpPr/>
          <p:nvPr/>
        </p:nvGrpSpPr>
        <p:grpSpPr>
          <a:xfrm>
            <a:off x="1672946" y="1536587"/>
            <a:ext cx="5798108" cy="4153441"/>
            <a:chOff x="1439000" y="1647163"/>
            <a:chExt cx="6243925" cy="4444084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39000" y="1647163"/>
              <a:ext cx="2493075" cy="253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5463" y="1647163"/>
              <a:ext cx="2493075" cy="253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89850" y="1647175"/>
              <a:ext cx="2493075" cy="253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65200" y="3939197"/>
              <a:ext cx="2430875" cy="215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5"/>
          <p:cNvSpPr txBox="1"/>
          <p:nvPr/>
        </p:nvSpPr>
        <p:spPr>
          <a:xfrm>
            <a:off x="2145600" y="5906350"/>
            <a:ext cx="48528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The multi-armed bandit problem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Meta-RL</a:t>
            </a:r>
            <a:endParaRPr/>
          </a:p>
        </p:txBody>
      </p:sp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Meta-RL?</a:t>
            </a:r>
            <a:endParaRPr/>
          </a:p>
        </p:txBody>
      </p:sp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75" y="1536567"/>
            <a:ext cx="5178461" cy="50166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difference from RL: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 of Deep Meta-RL</a:t>
            </a:r>
            <a:endParaRPr/>
          </a:p>
        </p:txBody>
      </p:sp>
      <p:sp>
        <p:nvSpPr>
          <p:cNvPr id="333" name="Google Shape;333;p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30450"/>
            <a:ext cx="8520601" cy="2429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t \sim \pi_\theta ( s_t ) \longleftrightarrow a_t \sim \pi_\theta ( a_{t-1}, r_{t-1}, s_t )" id="335" name="Google Shape;335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925" y="2131550"/>
            <a:ext cx="4456140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Learn Model Weights</a:t>
            </a:r>
            <a:endParaRPr/>
          </a:p>
        </p:txBody>
      </p:sp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973" y="1765174"/>
            <a:ext cx="5300049" cy="43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Learn Hyperparameters</a:t>
            </a:r>
            <a:endParaRPr/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the return function to be: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typical RL algorithm would hand-select the meta-parameters. Instead, we can view the return as a function parameterised by meta-parameters:</a:t>
            </a:r>
            <a:endParaRPr/>
          </a:p>
        </p:txBody>
      </p:sp>
      <p:sp>
        <p:nvSpPr>
          <p:cNvPr id="349" name="Google Shape;349;p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_\eta \left( \tau_t \right) = R_{t+1} + \gamma (1 - \lambda) v_\theta \left( S_{t+1} \right) + \gamma \lambda g_\eta \left( \tau_{t+1} \right)" id="350" name="Google Shape;350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163" y="2189400"/>
            <a:ext cx="529166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eta = \left\{ \gamma, \lambda \right\}" id="351" name="Google Shape;351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100" y="3581350"/>
            <a:ext cx="1203792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Learn </a:t>
            </a:r>
            <a:r>
              <a:rPr lang="en"/>
              <a:t>Loss Functions</a:t>
            </a:r>
            <a:endParaRPr/>
          </a:p>
        </p:txBody>
      </p:sp>
      <p:sp>
        <p:nvSpPr>
          <p:cNvPr id="357" name="Google Shape;357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89950"/>
            <a:ext cx="4212551" cy="20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257" y="1672962"/>
            <a:ext cx="3766841" cy="40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/>
          <p:nvPr/>
        </p:nvSpPr>
        <p:spPr>
          <a:xfrm>
            <a:off x="4929125" y="5749725"/>
            <a:ext cx="3707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Evolution strategies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Learn </a:t>
            </a:r>
            <a:r>
              <a:rPr lang="en"/>
              <a:t>Exploration Strategies</a:t>
            </a:r>
            <a:endParaRPr/>
          </a:p>
        </p:txBody>
      </p:sp>
      <p:sp>
        <p:nvSpPr>
          <p:cNvPr id="366" name="Google Shape;366;p48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Per-task random variable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The policy becomes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The loss function includes</a:t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400" y="2020412"/>
            <a:ext cx="2060950" cy="212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_i \sim \mathcal{N} (\mu_i, \sigma_i)" id="369" name="Google Shape;369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513" y="2148775"/>
            <a:ext cx="129426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= \pi_\theta (a | s, z_i )" id="370" name="Google Shape;370;p4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800" y="3058675"/>
            <a:ext cx="13456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\text{KL} \left( \mathcal{N} (\mu_i, \sigma_i) \| \mathcal{N} (0, \mathbf{I}) \right)" id="371" name="Google Shape;371;p4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900" y="3968575"/>
            <a:ext cx="1881482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Priors</a:t>
            </a:r>
            <a:endParaRPr/>
          </a:p>
        </p:txBody>
      </p:sp>
      <p:sp>
        <p:nvSpPr>
          <p:cNvPr id="377" name="Google Shape;377;p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Prior</a:t>
            </a:r>
            <a:r>
              <a:rPr lang="en"/>
              <a:t>?</a:t>
            </a:r>
            <a:endParaRPr/>
          </a:p>
        </p:txBody>
      </p:sp>
      <p:sp>
        <p:nvSpPr>
          <p:cNvPr id="383" name="Google Shape;383;p50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 obtain effective and fast-adapting agents, the agent can rely upon previously distilled knowledge in the form of a prior distribution.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following two papers propose two distinct ways: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Simultaneous learn</a:t>
            </a:r>
            <a:r>
              <a:rPr lang="en"/>
              <a:t>ing</a:t>
            </a:r>
            <a:r>
              <a:rPr lang="en"/>
              <a:t> of a goal-agnostic default policy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Learn</a:t>
            </a:r>
            <a:r>
              <a:rPr lang="en"/>
              <a:t>ing</a:t>
            </a:r>
            <a:r>
              <a:rPr lang="en"/>
              <a:t> a dense embedding space to represent a large set of expert behaviors</a:t>
            </a:r>
            <a:endParaRPr/>
          </a:p>
        </p:txBody>
      </p:sp>
      <p:sp>
        <p:nvSpPr>
          <p:cNvPr id="384" name="Google Shape;384;p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Goal-agnostic Prior Policy (1/2)</a:t>
            </a:r>
            <a:endParaRPr/>
          </a:p>
        </p:txBody>
      </p:sp>
      <p:sp>
        <p:nvSpPr>
          <p:cNvPr id="390" name="Google Shape;390;p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163" y="1688974"/>
            <a:ext cx="6799667" cy="452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Problems - Sample Efficiency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38327"/>
            <a:ext cx="8520601" cy="143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Goal-agnostic Prior Policy (2/2)</a:t>
            </a:r>
            <a:endParaRPr/>
          </a:p>
        </p:txBody>
      </p:sp>
      <p:sp>
        <p:nvSpPr>
          <p:cNvPr id="397" name="Google Shape;397;p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75" y="1855050"/>
            <a:ext cx="6587649" cy="44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from Experts (1/3)</a:t>
            </a:r>
            <a:endParaRPr/>
          </a:p>
        </p:txBody>
      </p:sp>
      <p:sp>
        <p:nvSpPr>
          <p:cNvPr id="404" name="Google Shape;404;p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Main video accompanying the SIGGRAPH 2018 paper:&#10;&quot;DeepMimic: Example-Guided Deep Reinforcement Learning of Physics-Based Character Skills&quot;.&#10;&#10;Supplementary video: https://youtu.be/8KdDwRLtNHQ&#10;Project page: https://xbpeng.github.io/projects/DeepMimic/index.html&#10;Blog: http://bair.berkeley.edu/blog/2018/04/10/virtual-stuntman/" id="405" name="Google Shape;405;p53" title="SIGGRAPH 2018: DeepMimic paper (main video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16075"/>
            <a:ext cx="2668274" cy="200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 video accompanying the SIGGRAPH 2018 paper:&#10;&quot;DeepMimic: Example-Guided Deep Reinforcement Learning of Physics-Based Character Skills&quot;.&#10;&#10;Supplementary video: https://youtu.be/8KdDwRLtNHQ&#10;Project page: https://xbpeng.github.io/projects/DeepMimic/index.html&#10;Blog: http://bair.berkeley.edu/blog/2018/04/10/virtual-stuntman/" id="406" name="Google Shape;406;p53" title="SIGGRAPH 2018: DeepMimic paper (main video)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7862" y="2716062"/>
            <a:ext cx="2668276" cy="2001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 video accompanying the SIGGRAPH 2018 paper:&#10;&quot;DeepMimic: Example-Guided Deep Reinforcement Learning of Physics-Based Character Skills&quot;.&#10;&#10;Supplementary video: https://youtu.be/8KdDwRLtNHQ&#10;Project page: https://xbpeng.github.io/projects/DeepMimic/index.html&#10;Blog: http://bair.berkeley.edu/blog/2018/04/10/virtual-stuntman/" id="407" name="Google Shape;407;p53" title="SIGGRAPH 2018: DeepMimic paper (main video)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4023" y="2716061"/>
            <a:ext cx="2668274" cy="200121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3"/>
          <p:cNvSpPr txBox="1"/>
          <p:nvPr/>
        </p:nvSpPr>
        <p:spPr>
          <a:xfrm>
            <a:off x="6164050" y="4717275"/>
            <a:ext cx="2668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Kick-up &amp; Kick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3237925" y="4717275"/>
            <a:ext cx="2668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Backflip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311800" y="4717275"/>
            <a:ext cx="2668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360 turning kick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from Experts (2/3)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5" y="2539899"/>
            <a:ext cx="8320052" cy="289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from Experts (3/3)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e full paper at: http://arxiv.org/abs/1811.11711" id="424" name="Google Shape;424;p55" title="Neural Probabilistic Motor Primitiv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338" y="1637652"/>
            <a:ext cx="5827325" cy="43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5"/>
          <p:cNvSpPr txBox="1"/>
          <p:nvPr/>
        </p:nvSpPr>
        <p:spPr>
          <a:xfrm>
            <a:off x="1943400" y="6033000"/>
            <a:ext cx="5257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The trained agent is able to perform one-shot Imitation.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RL</a:t>
            </a:r>
            <a:endParaRPr/>
          </a:p>
        </p:txBody>
      </p:sp>
      <p:sp>
        <p:nvSpPr>
          <p:cNvPr id="431" name="Google Shape;431;p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v.s. Single-agent</a:t>
            </a:r>
            <a:endParaRPr/>
          </a:p>
        </p:txBody>
      </p:sp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 interact with environment and potentially with each other, which makes multi-agent learning a more complex problem.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there are some problems: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Optimal policy is dependent on the</a:t>
            </a:r>
            <a:br>
              <a:rPr lang="en"/>
            </a:br>
            <a:r>
              <a:rPr lang="en"/>
              <a:t>other agents' policies.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Convergence to optimal behavior is</a:t>
            </a:r>
            <a:br>
              <a:rPr lang="en"/>
            </a:br>
            <a:r>
              <a:rPr lang="en"/>
              <a:t>not guaranteed.</a:t>
            </a:r>
            <a:endParaRPr/>
          </a:p>
        </p:txBody>
      </p:sp>
      <p:sp>
        <p:nvSpPr>
          <p:cNvPr id="438" name="Google Shape;438;p5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\mathcal{T} (s_{t+1} | a_t, s_t ) \longleftrightarrow \mathcal{T} (s_{t+1} | a_t^1, \dots, a_t^N, s_t )" id="439" name="Google Shape;439;p5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46" y="2565525"/>
            <a:ext cx="437931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25" y="3196175"/>
            <a:ext cx="2980801" cy="326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of Different Multi-agent RL Works</a:t>
            </a:r>
            <a:endParaRPr/>
          </a:p>
        </p:txBody>
      </p:sp>
      <p:sp>
        <p:nvSpPr>
          <p:cNvPr id="446" name="Google Shape;446;p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275" y="2046548"/>
            <a:ext cx="6629449" cy="38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MADDPG (1/2)</a:t>
            </a:r>
            <a:endParaRPr/>
          </a:p>
        </p:txBody>
      </p:sp>
      <p:sp>
        <p:nvSpPr>
          <p:cNvPr id="453" name="Google Shape;453;p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sing Reinforcement Learning (Machine Learning) in the multiagent-particle-envs.&#10;multiagent-particle-envs : https://github.com/openai/multiagent-particle-envs&#10;The project is open source on my GitHub : https://github.com/Gouet/MADDPG-pytorch&#10;&#10;MADDPG algorithm : https://arxiv.org/pdf/1706.02275.pdf&#10;Using pytorch 1.3.0" id="454" name="Google Shape;454;p59" title="MADDPG Predator-Prey 2/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900" y="1689353"/>
            <a:ext cx="6038200" cy="45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0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MADDPG (2/2)</a:t>
            </a:r>
            <a:endParaRPr/>
          </a:p>
        </p:txBody>
      </p:sp>
      <p:sp>
        <p:nvSpPr>
          <p:cNvPr id="460" name="Google Shape;460;p6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038" y="1798874"/>
            <a:ext cx="5993925" cy="442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Hide-and-seek (1/</a:t>
            </a:r>
            <a:r>
              <a:rPr lang="en"/>
              <a:t>3</a:t>
            </a:r>
            <a:r>
              <a:rPr lang="en"/>
              <a:t>)</a:t>
            </a:r>
            <a:endParaRPr/>
          </a:p>
        </p:txBody>
      </p:sp>
      <p:sp>
        <p:nvSpPr>
          <p:cNvPr id="467" name="Google Shape;467;p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25" y="1520100"/>
            <a:ext cx="7692550" cy="4327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9" name="Google Shape;469;p61"/>
          <p:cNvSpPr txBox="1"/>
          <p:nvPr/>
        </p:nvSpPr>
        <p:spPr>
          <a:xfrm>
            <a:off x="725600" y="5896425"/>
            <a:ext cx="7692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Hiders are given a reward of +1 if all hiders are hidden and -1 if any hider is seen by a seeker. Seekers are given the opposite reward, -1 if all hiders are hidden and +1 otherwise.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RL Algorithms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</a:t>
            </a:r>
            <a:r>
              <a:rPr i="1" lang="en"/>
              <a:t>rlpyt</a:t>
            </a:r>
            <a:r>
              <a:rPr lang="en"/>
              <a:t>, </a:t>
            </a:r>
            <a:r>
              <a:rPr b="1" lang="en"/>
              <a:t>model-free algorithms</a:t>
            </a:r>
            <a:r>
              <a:rPr lang="en"/>
              <a:t> can be categorized into: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Policy Gradient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A2C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PPO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Deep Q-Learning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DQN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Double, Dueling DQN, and so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Rainbow, etc.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Q-Function Policy Gradient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DDPG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TD3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SAC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</a:t>
            </a:r>
            <a:r>
              <a:rPr lang="en"/>
              <a:t>gent acts independently and their policies are trained with self-play + PPO.</a:t>
            </a:r>
            <a:endParaRPr/>
          </a:p>
        </p:txBody>
      </p:sp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Hide-and-seek</a:t>
            </a:r>
            <a:r>
              <a:rPr lang="en"/>
              <a:t> (2/3)</a:t>
            </a:r>
            <a:endParaRPr/>
          </a:p>
        </p:txBody>
      </p:sp>
      <p:sp>
        <p:nvSpPr>
          <p:cNvPr id="476" name="Google Shape;476;p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7" name="Google Shape;477;p62"/>
          <p:cNvGrpSpPr/>
          <p:nvPr/>
        </p:nvGrpSpPr>
        <p:grpSpPr>
          <a:xfrm>
            <a:off x="401550" y="2963775"/>
            <a:ext cx="8340900" cy="3124100"/>
            <a:chOff x="401550" y="2277975"/>
            <a:chExt cx="8340900" cy="3124100"/>
          </a:xfrm>
        </p:grpSpPr>
        <p:pic>
          <p:nvPicPr>
            <p:cNvPr id="478" name="Google Shape;478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0489" y="2277975"/>
              <a:ext cx="6323024" cy="256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62"/>
            <p:cNvSpPr txBox="1"/>
            <p:nvPr/>
          </p:nvSpPr>
          <p:spPr>
            <a:xfrm>
              <a:off x="401550" y="4877375"/>
              <a:ext cx="83409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Open Sans"/>
                  <a:ea typeface="Open Sans"/>
                  <a:cs typeface="Open Sans"/>
                  <a:sym typeface="Open Sans"/>
                </a:rPr>
                <a:t>"We found that batch sizes of 8k and 16k never reached stage 4 ..."</a:t>
              </a:r>
              <a:endParaRPr i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Hide-and-seek</a:t>
            </a:r>
            <a:r>
              <a:rPr lang="en"/>
              <a:t> (3/3)</a:t>
            </a:r>
            <a:endParaRPr/>
          </a:p>
        </p:txBody>
      </p:sp>
      <p:sp>
        <p:nvSpPr>
          <p:cNvPr id="485" name="Google Shape;485;p6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We’ve observed agents discovering progressively more complex tool use while playing a simple game of hide-and-seek. Through training in our new simulated hide-and-seek environment, agents build a series of six distinct strategies and counterstrategies, some of which we did not know our environment supported. The self-supervised emergent complexity in this simple environment further suggests that multi-agent co-adaptation may one day produce extremely complex and intelligent behavior.&#10;&#10;Learn more: https://openai.com/blog/emergent-tool-use/" id="486" name="Google Shape;486;p63" title="Multi-Agent Hide and See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400" y="1486025"/>
            <a:ext cx="5937200" cy="44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3"/>
          <p:cNvSpPr txBox="1"/>
          <p:nvPr/>
        </p:nvSpPr>
        <p:spPr>
          <a:xfrm>
            <a:off x="801750" y="5938925"/>
            <a:ext cx="75405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“When a new successful strategy or mutation emerges, it changes the implicit task distribution neighboring agents need to solve and creates a new pressure for adaptation.”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Influence as Intrinsic Motivation (1/5)</a:t>
            </a:r>
            <a:endParaRPr/>
          </a:p>
        </p:txBody>
      </p:sp>
      <p:sp>
        <p:nvSpPr>
          <p:cNvPr id="493" name="Google Shape;493;p6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6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mechanism for achieving coordination in multi-agent RL through rewarding agents for having causal influence over other agents' actions.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Actions that lead to bigger changes in other agents' behavior are considered influential and are rewarded.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Influence is assessed using counterfactual reasoning.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Influence as Intrinsic Motivation (2/5)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288" y="1536574"/>
            <a:ext cx="6107425" cy="458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2" name="Google Shape;502;p65"/>
          <p:cNvSpPr txBox="1"/>
          <p:nvPr/>
        </p:nvSpPr>
        <p:spPr>
          <a:xfrm>
            <a:off x="2040300" y="6117125"/>
            <a:ext cx="5063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An example of "counterfactual"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Sequential Social Dilemmas (SSD) games, an individual agent can choose to defect or cooperate.</a:t>
            </a:r>
            <a:endParaRPr/>
          </a:p>
        </p:txBody>
      </p:sp>
      <p:sp>
        <p:nvSpPr>
          <p:cNvPr id="508" name="Google Shape;508;p6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Influence as Intrinsic Motivation (3/5)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00" y="2779175"/>
            <a:ext cx="7690600" cy="28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418500" y="5645175"/>
            <a:ext cx="8307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The defector can almost always benefit from defecting.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But the more agents that defect, the worse the outcomes for all agents.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Influence as Intrinsic Motivation (4/5)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6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agent's immediate reward is modified: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environmental </a:t>
            </a:r>
            <a:r>
              <a:rPr i="1" lang="en"/>
              <a:t>reward + </a:t>
            </a:r>
            <a:r>
              <a:rPr i="1" lang="en"/>
              <a:t>causal influence </a:t>
            </a:r>
            <a:r>
              <a:rPr i="1" lang="en"/>
              <a:t>reward</a:t>
            </a:r>
            <a:endParaRPr i="1"/>
          </a:p>
        </p:txBody>
      </p:sp>
      <p:pic>
        <p:nvPicPr>
          <p:cNvPr descr="\begin{align}&#10;c_k&#10;&amp;= \sum_{j=0, j \neq k}^{N} D_\text{KL} \left[ p \left( a_j | a_k, s_j \right) \|  \sum_{\tilde{a}_k} p \left( a_j | \tilde{a}_k, s_j \right) p \left( \tilde{a}_k | s_j \right) \right] \\&#10;&amp;= \sum_{j=0, j \neq k}^{N} D_\text{KL} \left[ p \left( a_j | a_k, s_j \right) \|  p \left( a_j | s_j \right)   \right]&#10;\end{align}" id="519" name="Google Shape;519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650" y="3128275"/>
            <a:ext cx="539469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Influence as Intrinsic Motivation (5/5)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023" y="2283250"/>
            <a:ext cx="6233950" cy="329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 (1/3)</a:t>
            </a:r>
            <a:endParaRPr/>
          </a:p>
        </p:txBody>
      </p:sp>
      <p:sp>
        <p:nvSpPr>
          <p:cNvPr id="532" name="Google Shape;532;p6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00" y="1966524"/>
            <a:ext cx="7009999" cy="393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 (2/3)</a:t>
            </a:r>
            <a:endParaRPr/>
          </a:p>
        </p:txBody>
      </p:sp>
      <p:sp>
        <p:nvSpPr>
          <p:cNvPr id="539" name="Google Shape;539;p7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638" y="1536567"/>
            <a:ext cx="4610728" cy="501663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/>
          <p:nvPr/>
        </p:nvSpPr>
        <p:spPr>
          <a:xfrm rot="10800000">
            <a:off x="2266525" y="1536650"/>
            <a:ext cx="117300" cy="3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 (3/3)</a:t>
            </a:r>
            <a:endParaRPr/>
          </a:p>
        </p:txBody>
      </p:sp>
      <p:sp>
        <p:nvSpPr>
          <p:cNvPr id="547" name="Google Shape;547;p7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71" title="AlphaStar League exploiter discove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425" y="1495079"/>
            <a:ext cx="6583126" cy="4937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Model-based RL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Large-scale RL projects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Meta-RL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Priors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❖"/>
            </a:pPr>
            <a:r>
              <a:rPr lang="en"/>
              <a:t>Multi-agent RL</a:t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554" name="Google Shape;554;p7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72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Model-based RL</a:t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Model-based RL base on?</a:t>
            </a:r>
            <a:endParaRPr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775" y="2262562"/>
            <a:ext cx="3523676" cy="334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00" y="3107048"/>
            <a:ext cx="3197778" cy="16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4204475" y="3833825"/>
            <a:ext cx="598200" cy="20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>
            <a:off x="631875" y="3125775"/>
            <a:ext cx="3016200" cy="1752300"/>
            <a:chOff x="631875" y="3125775"/>
            <a:chExt cx="3016200" cy="1752300"/>
          </a:xfrm>
        </p:grpSpPr>
        <p:cxnSp>
          <p:nvCxnSpPr>
            <p:cNvPr id="125" name="Google Shape;125;p20"/>
            <p:cNvCxnSpPr/>
            <p:nvPr/>
          </p:nvCxnSpPr>
          <p:spPr>
            <a:xfrm>
              <a:off x="648725" y="3150975"/>
              <a:ext cx="2990700" cy="1727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20"/>
            <p:cNvCxnSpPr/>
            <p:nvPr/>
          </p:nvCxnSpPr>
          <p:spPr>
            <a:xfrm flipH="1" rot="10800000">
              <a:off x="631875" y="3125775"/>
              <a:ext cx="3016200" cy="1743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Have access to the environment (a perfect simulator)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Learn a model to represent the environment</a:t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Model-based RL?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3" y="2940375"/>
            <a:ext cx="8156674" cy="29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